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Titillium Web"/>
      <p:regular r:id="rId19"/>
      <p:bold r:id="rId20"/>
      <p:italic r:id="rId21"/>
      <p:boldItalic r:id="rId22"/>
    </p:embeddedFont>
    <p:embeddedFont>
      <p:font typeface="Helvetica Neue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TitilliumWeb-bold.fntdata"/><Relationship Id="rId22" Type="http://schemas.openxmlformats.org/officeDocument/2006/relationships/font" Target="fonts/TitilliumWeb-boldItalic.fntdata"/><Relationship Id="rId21" Type="http://schemas.openxmlformats.org/officeDocument/2006/relationships/font" Target="fonts/TitilliumWeb-italic.fntdata"/><Relationship Id="rId24" Type="http://schemas.openxmlformats.org/officeDocument/2006/relationships/font" Target="fonts/HelveticaNeue-bold.fntdata"/><Relationship Id="rId23" Type="http://schemas.openxmlformats.org/officeDocument/2006/relationships/font" Target="fonts/HelveticaNeu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boldItalic.fntdata"/><Relationship Id="rId25" Type="http://schemas.openxmlformats.org/officeDocument/2006/relationships/font" Target="fonts/HelveticaNeue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TitilliumWeb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Helvetica Neue"/>
              <a:buNone/>
              <a:defRPr b="1" i="0" sz="48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buClr>
                <a:srgbClr val="88398A"/>
              </a:buClr>
              <a:buSzPts val="1400"/>
              <a:buFont typeface="Titillium Web"/>
              <a:buNone/>
              <a:defRPr b="1" sz="48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>
              <a:spcBef>
                <a:spcPts val="0"/>
              </a:spcBef>
              <a:buClr>
                <a:srgbClr val="88398A"/>
              </a:buClr>
              <a:buSzPts val="1400"/>
              <a:buFont typeface="Titillium Web"/>
              <a:buNone/>
              <a:defRPr b="1" sz="48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>
              <a:spcBef>
                <a:spcPts val="0"/>
              </a:spcBef>
              <a:buClr>
                <a:srgbClr val="88398A"/>
              </a:buClr>
              <a:buSzPts val="1400"/>
              <a:buFont typeface="Titillium Web"/>
              <a:buNone/>
              <a:defRPr b="1" sz="48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>
              <a:spcBef>
                <a:spcPts val="0"/>
              </a:spcBef>
              <a:buClr>
                <a:srgbClr val="88398A"/>
              </a:buClr>
              <a:buSzPts val="1400"/>
              <a:buFont typeface="Titillium Web"/>
              <a:buNone/>
              <a:defRPr b="1" sz="48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>
              <a:spcBef>
                <a:spcPts val="0"/>
              </a:spcBef>
              <a:buClr>
                <a:srgbClr val="88398A"/>
              </a:buClr>
              <a:buSzPts val="1400"/>
              <a:buFont typeface="Titillium Web"/>
              <a:buNone/>
              <a:defRPr b="1" sz="48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>
              <a:spcBef>
                <a:spcPts val="0"/>
              </a:spcBef>
              <a:buClr>
                <a:srgbClr val="88398A"/>
              </a:buClr>
              <a:buSzPts val="1400"/>
              <a:buFont typeface="Titillium Web"/>
              <a:buNone/>
              <a:defRPr b="1" sz="48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>
              <a:spcBef>
                <a:spcPts val="0"/>
              </a:spcBef>
              <a:buClr>
                <a:srgbClr val="88398A"/>
              </a:buClr>
              <a:buSzPts val="1400"/>
              <a:buFont typeface="Titillium Web"/>
              <a:buNone/>
              <a:defRPr b="1" sz="48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>
              <a:spcBef>
                <a:spcPts val="0"/>
              </a:spcBef>
              <a:buClr>
                <a:srgbClr val="88398A"/>
              </a:buClr>
              <a:buSzPts val="1400"/>
              <a:buFont typeface="Titillium Web"/>
              <a:buNone/>
              <a:defRPr b="1" sz="48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2" name="Shape 12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Shape 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62450" y="197775"/>
            <a:ext cx="1502400" cy="16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wnload (1).png" id="56" name="Shape 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 colo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>
              <a:spcBef>
                <a:spcPts val="0"/>
              </a:spcBef>
              <a:buClr>
                <a:srgbClr val="88398A"/>
              </a:buClr>
              <a:buSzPts val="1400"/>
              <a:buFont typeface="Titillium Web"/>
              <a:buNone/>
              <a:defRPr b="1" sz="26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rtl="0">
              <a:spcBef>
                <a:spcPts val="0"/>
              </a:spcBef>
              <a:buClr>
                <a:srgbClr val="88398A"/>
              </a:buClr>
              <a:buSzPts val="1400"/>
              <a:buFont typeface="Titillium Web"/>
              <a:buNone/>
              <a:defRPr b="1" sz="26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rtl="0">
              <a:spcBef>
                <a:spcPts val="0"/>
              </a:spcBef>
              <a:buClr>
                <a:srgbClr val="88398A"/>
              </a:buClr>
              <a:buSzPts val="1400"/>
              <a:buFont typeface="Titillium Web"/>
              <a:buNone/>
              <a:defRPr b="1" sz="26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rtl="0">
              <a:spcBef>
                <a:spcPts val="0"/>
              </a:spcBef>
              <a:buClr>
                <a:srgbClr val="88398A"/>
              </a:buClr>
              <a:buSzPts val="1400"/>
              <a:buFont typeface="Titillium Web"/>
              <a:buNone/>
              <a:defRPr b="1" sz="26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rtl="0">
              <a:spcBef>
                <a:spcPts val="0"/>
              </a:spcBef>
              <a:buClr>
                <a:srgbClr val="88398A"/>
              </a:buClr>
              <a:buSzPts val="1400"/>
              <a:buFont typeface="Titillium Web"/>
              <a:buNone/>
              <a:defRPr b="1" sz="26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rtl="0">
              <a:spcBef>
                <a:spcPts val="0"/>
              </a:spcBef>
              <a:buClr>
                <a:srgbClr val="88398A"/>
              </a:buClr>
              <a:buSzPts val="1400"/>
              <a:buFont typeface="Titillium Web"/>
              <a:buNone/>
              <a:defRPr b="1" sz="26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rtl="0">
              <a:spcBef>
                <a:spcPts val="0"/>
              </a:spcBef>
              <a:buClr>
                <a:srgbClr val="88398A"/>
              </a:buClr>
              <a:buSzPts val="1400"/>
              <a:buFont typeface="Titillium Web"/>
              <a:buNone/>
              <a:defRPr b="1" sz="26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rtl="0">
              <a:spcBef>
                <a:spcPts val="0"/>
              </a:spcBef>
              <a:buClr>
                <a:srgbClr val="88398A"/>
              </a:buClr>
              <a:buSzPts val="1400"/>
              <a:buFont typeface="Titillium Web"/>
              <a:buNone/>
              <a:defRPr b="1" sz="26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59" name="Shape 59"/>
          <p:cNvSpPr/>
          <p:nvPr/>
        </p:nvSpPr>
        <p:spPr>
          <a:xfrm>
            <a:off x="579000" y="579000"/>
            <a:ext cx="54300" cy="6755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60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wnload (1).png" id="61" name="Shape 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Image background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wnload (1).png" id="64" name="Shape 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" type="body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None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1430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1430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4300" lvl="3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14300" lvl="4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" lvl="5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14300" lvl="6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14300" lvl="7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4300" lvl="8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7" name="Shape 6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wnload (1).png" id="68" name="Shape 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143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143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43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143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1430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1430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430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2" type="body"/>
          </p:nvPr>
        </p:nvSpPr>
        <p:spPr>
          <a:xfrm>
            <a:off x="4244900" y="1584700"/>
            <a:ext cx="3407099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143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143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43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143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1430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1430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430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" name="Shape 1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wnload (1).png" id="19" name="Shape 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colo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wnload (1).png" id="22" name="Shape 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25"/>
          <p:cNvSpPr txBox="1"/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Helvetica Neue"/>
              <a:buNone/>
              <a:defRPr b="1" i="0" sz="36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>
              <a:spcBef>
                <a:spcPts val="0"/>
              </a:spcBef>
              <a:buClr>
                <a:srgbClr val="88398A"/>
              </a:buClr>
              <a:buSzPts val="1400"/>
              <a:buFont typeface="Titillium Web"/>
              <a:buNone/>
              <a:defRPr b="1" sz="36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rtl="0">
              <a:spcBef>
                <a:spcPts val="0"/>
              </a:spcBef>
              <a:buClr>
                <a:srgbClr val="88398A"/>
              </a:buClr>
              <a:buSzPts val="1400"/>
              <a:buFont typeface="Titillium Web"/>
              <a:buNone/>
              <a:defRPr b="1" sz="36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rtl="0">
              <a:spcBef>
                <a:spcPts val="0"/>
              </a:spcBef>
              <a:buClr>
                <a:srgbClr val="88398A"/>
              </a:buClr>
              <a:buSzPts val="1400"/>
              <a:buFont typeface="Titillium Web"/>
              <a:buNone/>
              <a:defRPr b="1" sz="36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rtl="0">
              <a:spcBef>
                <a:spcPts val="0"/>
              </a:spcBef>
              <a:buClr>
                <a:srgbClr val="88398A"/>
              </a:buClr>
              <a:buSzPts val="1400"/>
              <a:buFont typeface="Titillium Web"/>
              <a:buNone/>
              <a:defRPr b="1" sz="36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rtl="0">
              <a:spcBef>
                <a:spcPts val="0"/>
              </a:spcBef>
              <a:buClr>
                <a:srgbClr val="88398A"/>
              </a:buClr>
              <a:buSzPts val="1400"/>
              <a:buFont typeface="Titillium Web"/>
              <a:buNone/>
              <a:defRPr b="1" sz="36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rtl="0">
              <a:spcBef>
                <a:spcPts val="0"/>
              </a:spcBef>
              <a:buClr>
                <a:srgbClr val="88398A"/>
              </a:buClr>
              <a:buSzPts val="1400"/>
              <a:buFont typeface="Titillium Web"/>
              <a:buNone/>
              <a:defRPr b="1" sz="36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rtl="0">
              <a:spcBef>
                <a:spcPts val="0"/>
              </a:spcBef>
              <a:buClr>
                <a:srgbClr val="88398A"/>
              </a:buClr>
              <a:buSzPts val="1400"/>
              <a:buFont typeface="Titillium Web"/>
              <a:buNone/>
              <a:defRPr b="1" sz="36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rtl="0">
              <a:spcBef>
                <a:spcPts val="0"/>
              </a:spcBef>
              <a:buClr>
                <a:srgbClr val="88398A"/>
              </a:buClr>
              <a:buSzPts val="1400"/>
              <a:buFont typeface="Titillium Web"/>
              <a:buNone/>
              <a:defRPr b="1" sz="36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subTitle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descr="download (1).png" id="27" name="Shape 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idx="1" type="body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90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b="0" i="1" sz="30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905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b="0" i="1" sz="30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905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b="0" i="1" sz="30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905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b="0" i="1" sz="30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905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b="0" i="1" sz="30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05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b="0" i="1" sz="30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9050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b="0" i="1" sz="30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9050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b="0" i="1" sz="30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9050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b="0" i="1" sz="30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" name="Shape 31"/>
          <p:cNvSpPr txBox="1"/>
          <p:nvPr/>
        </p:nvSpPr>
        <p:spPr>
          <a:xfrm>
            <a:off x="439873" y="58994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Font typeface="Helvetica Neue"/>
              <a:buNone/>
            </a:pPr>
            <a:r>
              <a:rPr b="1" i="0" lang="en" sz="9600" u="none" cap="none" strike="noStrike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</a:p>
        </p:txBody>
      </p:sp>
      <p:sp>
        <p:nvSpPr>
          <p:cNvPr id="32" name="Shape 32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wnload (1).png" id="33" name="Shape 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143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143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43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143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1430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1430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430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" name="Shape 3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wnload (1).png" id="38" name="Shape 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rtl="0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rtl="0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rtl="0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rtl="0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rtl="0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rtl="0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rtl="0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▪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▫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▸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3064885" y="1610450"/>
            <a:ext cx="2257199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▪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▫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▸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3" type="body"/>
          </p:nvPr>
        </p:nvSpPr>
        <p:spPr>
          <a:xfrm>
            <a:off x="5437746" y="1610450"/>
            <a:ext cx="2257199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▪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▫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▸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b="0" i="0" sz="14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" name="Shape 4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wnload (1).png" id="45" name="Shape 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 half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>
              <a:spcBef>
                <a:spcPts val="0"/>
              </a:spcBef>
              <a:buClr>
                <a:srgbClr val="88398A"/>
              </a:buClr>
              <a:buSzPts val="1400"/>
              <a:buFont typeface="Titillium Web"/>
              <a:buNone/>
              <a:defRPr b="1" sz="26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rtl="0">
              <a:spcBef>
                <a:spcPts val="0"/>
              </a:spcBef>
              <a:buClr>
                <a:srgbClr val="88398A"/>
              </a:buClr>
              <a:buSzPts val="1400"/>
              <a:buFont typeface="Titillium Web"/>
              <a:buNone/>
              <a:defRPr b="1" sz="26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rtl="0">
              <a:spcBef>
                <a:spcPts val="0"/>
              </a:spcBef>
              <a:buClr>
                <a:srgbClr val="88398A"/>
              </a:buClr>
              <a:buSzPts val="1400"/>
              <a:buFont typeface="Titillium Web"/>
              <a:buNone/>
              <a:defRPr b="1" sz="26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rtl="0">
              <a:spcBef>
                <a:spcPts val="0"/>
              </a:spcBef>
              <a:buClr>
                <a:srgbClr val="88398A"/>
              </a:buClr>
              <a:buSzPts val="1400"/>
              <a:buFont typeface="Titillium Web"/>
              <a:buNone/>
              <a:defRPr b="1" sz="26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rtl="0">
              <a:spcBef>
                <a:spcPts val="0"/>
              </a:spcBef>
              <a:buClr>
                <a:srgbClr val="88398A"/>
              </a:buClr>
              <a:buSzPts val="1400"/>
              <a:buFont typeface="Titillium Web"/>
              <a:buNone/>
              <a:defRPr b="1" sz="26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rtl="0">
              <a:spcBef>
                <a:spcPts val="0"/>
              </a:spcBef>
              <a:buClr>
                <a:srgbClr val="88398A"/>
              </a:buClr>
              <a:buSzPts val="1400"/>
              <a:buFont typeface="Titillium Web"/>
              <a:buNone/>
              <a:defRPr b="1" sz="26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rtl="0">
              <a:spcBef>
                <a:spcPts val="0"/>
              </a:spcBef>
              <a:buClr>
                <a:srgbClr val="88398A"/>
              </a:buClr>
              <a:buSzPts val="1400"/>
              <a:buFont typeface="Titillium Web"/>
              <a:buNone/>
              <a:defRPr b="1" sz="26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rtl="0">
              <a:spcBef>
                <a:spcPts val="0"/>
              </a:spcBef>
              <a:buClr>
                <a:srgbClr val="88398A"/>
              </a:buClr>
              <a:buSzPts val="1400"/>
              <a:buFont typeface="Titillium Web"/>
              <a:buNone/>
              <a:defRPr b="1" sz="26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48" name="Shape 4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wnload (1).png" id="49" name="Shape 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52" name="Shape 52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wnload (1).png" id="53" name="Shape 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>
              <a:spcBef>
                <a:spcPts val="0"/>
              </a:spcBef>
              <a:buSzPts val="14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1430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1430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4300" lvl="3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14300" lvl="4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" lvl="5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14300" lvl="6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14300" lvl="7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4300" lvl="8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jpg"/><Relationship Id="rId10" Type="http://schemas.openxmlformats.org/officeDocument/2006/relationships/image" Target="../media/image19.png"/><Relationship Id="rId13" Type="http://schemas.openxmlformats.org/officeDocument/2006/relationships/image" Target="../media/image20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Relationship Id="rId4" Type="http://schemas.openxmlformats.org/officeDocument/2006/relationships/image" Target="../media/image6.png"/><Relationship Id="rId9" Type="http://schemas.openxmlformats.org/officeDocument/2006/relationships/image" Target="../media/image22.png"/><Relationship Id="rId14" Type="http://schemas.openxmlformats.org/officeDocument/2006/relationships/image" Target="../media/image21.jpg"/><Relationship Id="rId5" Type="http://schemas.openxmlformats.org/officeDocument/2006/relationships/image" Target="../media/image10.png"/><Relationship Id="rId6" Type="http://schemas.openxmlformats.org/officeDocument/2006/relationships/image" Target="../media/image13.jpg"/><Relationship Id="rId7" Type="http://schemas.openxmlformats.org/officeDocument/2006/relationships/image" Target="../media/image11.png"/><Relationship Id="rId8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ctrTitle"/>
          </p:nvPr>
        </p:nvSpPr>
        <p:spPr>
          <a:xfrm>
            <a:off x="762000" y="2851325"/>
            <a:ext cx="7967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Font typeface="Helvetica Neue"/>
              <a:buNone/>
            </a:pPr>
            <a:r>
              <a:rPr lang="en" sz="3600"/>
              <a:t>Christmas Party!!</a:t>
            </a:r>
          </a:p>
        </p:txBody>
      </p:sp>
      <p:sp>
        <p:nvSpPr>
          <p:cNvPr id="74" name="Shape 74"/>
          <p:cNvSpPr txBox="1"/>
          <p:nvPr>
            <p:ph type="ctrTitle"/>
          </p:nvPr>
        </p:nvSpPr>
        <p:spPr>
          <a:xfrm>
            <a:off x="762000" y="4358700"/>
            <a:ext cx="23385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Font typeface="Helvetica Neue"/>
              <a:buNone/>
            </a:pPr>
            <a:r>
              <a:rPr lang="en" sz="1800">
                <a:solidFill>
                  <a:schemeClr val="lt2"/>
                </a:solidFill>
              </a:rPr>
              <a:t>11th December 2017</a:t>
            </a:r>
          </a:p>
        </p:txBody>
      </p:sp>
      <p:pic>
        <p:nvPicPr>
          <p:cNvPr descr="13-twitter-logo-vector-png-free-cliparts-that-you-can-download-to-you-Km878c-clipart.png"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75" y="129900"/>
            <a:ext cx="335026" cy="3350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>
            <p:ph type="ctrTitle"/>
          </p:nvPr>
        </p:nvSpPr>
        <p:spPr>
          <a:xfrm>
            <a:off x="498175" y="51863"/>
            <a:ext cx="16233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2"/>
                </a:solidFill>
              </a:rPr>
              <a:t>@RLadiesAU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400" y="542975"/>
            <a:ext cx="1691650" cy="258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/>
        </p:nvSpPr>
        <p:spPr>
          <a:xfrm>
            <a:off x="507350" y="274000"/>
            <a:ext cx="73068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R-Ladies Global Profile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1593000" y="1111075"/>
            <a:ext cx="53694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buNone/>
            </a:pPr>
            <a:r>
              <a:rPr lang="en" sz="2000">
                <a:solidFill>
                  <a:srgbClr val="88398A"/>
                </a:solidFill>
              </a:rPr>
              <a:t>https://rladies.org/australia-rladies/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000" y="1656300"/>
            <a:ext cx="4979443" cy="324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/>
        </p:nvSpPr>
        <p:spPr>
          <a:xfrm>
            <a:off x="507350" y="274000"/>
            <a:ext cx="73068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Biannual Survey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941800"/>
            <a:ext cx="4049300" cy="40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/>
        </p:nvSpPr>
        <p:spPr>
          <a:xfrm>
            <a:off x="507350" y="274000"/>
            <a:ext cx="73068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2018: Your year to give a talk?</a:t>
            </a: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550" y="1000925"/>
            <a:ext cx="3649292" cy="404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/>
        </p:nvSpPr>
        <p:spPr>
          <a:xfrm>
            <a:off x="507350" y="274000"/>
            <a:ext cx="73068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big thank...  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1821525" y="945925"/>
            <a:ext cx="4829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our amazing and faithful sponsors </a:t>
            </a:r>
          </a:p>
        </p:txBody>
      </p:sp>
      <p:pic>
        <p:nvPicPr>
          <p:cNvPr descr="csl-limited--logo.jpg"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625" y="1673825"/>
            <a:ext cx="1539900" cy="790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HI_logo_2016_0.png"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652" y="1740101"/>
            <a:ext cx="2685674" cy="7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3526" y="2635150"/>
            <a:ext cx="1249100" cy="137953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4017916" y="4014681"/>
            <a:ext cx="14403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Matt Ritchie</a:t>
            </a:r>
          </a:p>
        </p:txBody>
      </p:sp>
      <p:pic>
        <p:nvPicPr>
          <p:cNvPr descr="BuzzConf-promo-2016.jpg" id="191" name="Shape 1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200" y="4132350"/>
            <a:ext cx="1380626" cy="825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Shape 192"/>
          <p:cNvGrpSpPr/>
          <p:nvPr/>
        </p:nvGrpSpPr>
        <p:grpSpPr>
          <a:xfrm>
            <a:off x="328388" y="1740090"/>
            <a:ext cx="1344938" cy="1441550"/>
            <a:chOff x="253175" y="3289340"/>
            <a:chExt cx="1344938" cy="1441550"/>
          </a:xfrm>
        </p:grpSpPr>
        <p:pic>
          <p:nvPicPr>
            <p:cNvPr descr="data_science.jpeg" id="193" name="Shape 19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3175" y="3289340"/>
              <a:ext cx="887450" cy="144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zza_piece.png" id="194" name="Shape 19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60238" y="3332467"/>
              <a:ext cx="437875" cy="4378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amera.png" id="195" name="Shape 1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73328" y="4687471"/>
            <a:ext cx="343950" cy="2701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Shape 196"/>
          <p:cNvGrpSpPr/>
          <p:nvPr/>
        </p:nvGrpSpPr>
        <p:grpSpPr>
          <a:xfrm>
            <a:off x="1836984" y="2981390"/>
            <a:ext cx="1804415" cy="931449"/>
            <a:chOff x="102421" y="1611430"/>
            <a:chExt cx="2030399" cy="1048102"/>
          </a:xfrm>
        </p:grpSpPr>
        <p:pic>
          <p:nvPicPr>
            <p:cNvPr id="197" name="Shape 19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2421" y="1611430"/>
              <a:ext cx="1440300" cy="1048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amera.png" id="198" name="Shape 19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01428" y="1673821"/>
              <a:ext cx="343950" cy="2701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zza_piece.png" id="199" name="Shape 19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788875" y="1774388"/>
              <a:ext cx="343945" cy="34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everages.jpg" id="200" name="Shape 20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401413" y="1954462"/>
              <a:ext cx="343950" cy="362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1" name="Shape 201"/>
          <p:cNvGrpSpPr/>
          <p:nvPr/>
        </p:nvGrpSpPr>
        <p:grpSpPr>
          <a:xfrm>
            <a:off x="6397900" y="2925970"/>
            <a:ext cx="2130182" cy="1761504"/>
            <a:chOff x="6256326" y="2158875"/>
            <a:chExt cx="2845174" cy="2352750"/>
          </a:xfrm>
        </p:grpSpPr>
        <p:pic>
          <p:nvPicPr>
            <p:cNvPr id="202" name="Shape 20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647950" y="2767200"/>
              <a:ext cx="1250050" cy="1286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Shape 203"/>
            <p:cNvSpPr txBox="1"/>
            <p:nvPr/>
          </p:nvSpPr>
          <p:spPr>
            <a:xfrm>
              <a:off x="6315100" y="2158875"/>
              <a:ext cx="27864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b="1" lang="en" sz="1200">
                  <a:solidFill>
                    <a:srgbClr val="88398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R-Ladies Logo Designer</a:t>
              </a:r>
              <a:r>
                <a:rPr b="1" lang="en" sz="1500">
                  <a:solidFill>
                    <a:srgbClr val="88398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</a:p>
          </p:txBody>
        </p:sp>
        <p:sp>
          <p:nvSpPr>
            <p:cNvPr id="204" name="Shape 204"/>
            <p:cNvSpPr txBox="1"/>
            <p:nvPr/>
          </p:nvSpPr>
          <p:spPr>
            <a:xfrm>
              <a:off x="7312752" y="4114125"/>
              <a:ext cx="1743000" cy="39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 sz="1100">
                  <a:latin typeface="Helvetica Neue"/>
                  <a:ea typeface="Helvetica Neue"/>
                  <a:cs typeface="Helvetica Neue"/>
                  <a:sym typeface="Helvetica Neue"/>
                </a:rPr>
                <a:t>Roberto Bonelli</a:t>
              </a:r>
            </a:p>
          </p:txBody>
        </p:sp>
        <p:pic>
          <p:nvPicPr>
            <p:cNvPr descr="logo.png" id="205" name="Shape 205"/>
            <p:cNvPicPr preferRelativeResize="0"/>
            <p:nvPr/>
          </p:nvPicPr>
          <p:blipFill rotWithShape="1">
            <a:blip r:embed="rId13">
              <a:alphaModFix/>
            </a:blip>
            <a:srcRect b="16832" l="0" r="0" t="0"/>
            <a:stretch/>
          </p:blipFill>
          <p:spPr>
            <a:xfrm>
              <a:off x="6256326" y="2767200"/>
              <a:ext cx="1331141" cy="12383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sai-logo.jpg" id="206" name="Shape 20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354800" y="4132350"/>
            <a:ext cx="1851566" cy="8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/>
        </p:nvSpPr>
        <p:spPr>
          <a:xfrm>
            <a:off x="507350" y="274000"/>
            <a:ext cx="73068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Happy holidays, a happy new year and stay safe! 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</a:t>
            </a:r>
            <a:r>
              <a:rPr b="1" lang="en"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see you 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2018. </a:t>
            </a:r>
          </a:p>
        </p:txBody>
      </p:sp>
      <p:sp>
        <p:nvSpPr>
          <p:cNvPr id="212" name="Shape 212"/>
          <p:cNvSpPr/>
          <p:nvPr/>
        </p:nvSpPr>
        <p:spPr>
          <a:xfrm>
            <a:off x="1099450" y="1350825"/>
            <a:ext cx="788400" cy="679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1959825" y="2231850"/>
            <a:ext cx="788400" cy="679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6499775" y="1077275"/>
            <a:ext cx="788400" cy="679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5814550" y="2087250"/>
            <a:ext cx="788400" cy="679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3922775" y="2911650"/>
            <a:ext cx="788400" cy="679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894200" y="2767050"/>
            <a:ext cx="788400" cy="679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2093625" y="3342175"/>
            <a:ext cx="788400" cy="679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959675" y="4132750"/>
            <a:ext cx="788400" cy="679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3305825" y="3936150"/>
            <a:ext cx="788400" cy="679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5213275" y="3256350"/>
            <a:ext cx="788400" cy="679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5365650" y="4201450"/>
            <a:ext cx="788400" cy="679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6824350" y="3521650"/>
            <a:ext cx="788400" cy="679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7465350" y="1873325"/>
            <a:ext cx="788400" cy="679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idx="4294967295" type="ctrTitle"/>
          </p:nvPr>
        </p:nvSpPr>
        <p:spPr>
          <a:xfrm>
            <a:off x="2361750" y="1211750"/>
            <a:ext cx="3663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Font typeface="Helvetica Neue"/>
              <a:buNone/>
            </a:pPr>
            <a:r>
              <a:rPr b="1" i="0" lang="en" sz="96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Hello!</a:t>
            </a:r>
          </a:p>
        </p:txBody>
      </p:sp>
      <p:sp>
        <p:nvSpPr>
          <p:cNvPr id="83" name="Shape 83"/>
          <p:cNvSpPr txBox="1"/>
          <p:nvPr>
            <p:ph idx="4294967295" type="subTitle"/>
          </p:nvPr>
        </p:nvSpPr>
        <p:spPr>
          <a:xfrm>
            <a:off x="2361749" y="2522525"/>
            <a:ext cx="5400600" cy="22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Font typeface="Helvetica Neue"/>
              <a:buNone/>
            </a:pPr>
            <a:r>
              <a:rPr b="0" i="0" lang="en" sz="3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am </a:t>
            </a:r>
            <a:r>
              <a:rPr lang="en" sz="3600"/>
              <a:t>Santa Claus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am here because I</a:t>
            </a:r>
            <a:r>
              <a:rPr lang="en">
                <a:solidFill>
                  <a:srgbClr val="000000"/>
                </a:solidFill>
              </a:rPr>
              <a:t> love cookies and I heard the R-Ladies are big into baking! Also I know how to plot a Christmas tree in R. Merry Christmas, happy holidays and stay safe!</a:t>
            </a:r>
          </a:p>
        </p:txBody>
      </p:sp>
      <p:sp>
        <p:nvSpPr>
          <p:cNvPr id="84" name="Shape 84"/>
          <p:cNvSpPr txBox="1"/>
          <p:nvPr>
            <p:ph idx="4294967295" type="subTitle"/>
          </p:nvPr>
        </p:nvSpPr>
        <p:spPr>
          <a:xfrm>
            <a:off x="580725" y="4141925"/>
            <a:ext cx="2133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@OfficalSanta</a:t>
            </a:r>
          </a:p>
        </p:txBody>
      </p:sp>
      <p:pic>
        <p:nvPicPr>
          <p:cNvPr descr="13-twitter-logo-vector-png-free-cliparts-that-you-can-download-to-you-Km878c-clipart.png"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75" y="4223125"/>
            <a:ext cx="335026" cy="33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900" y="2470100"/>
            <a:ext cx="1733850" cy="17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/>
        </p:nvSpPr>
        <p:spPr>
          <a:xfrm>
            <a:off x="507350" y="274000"/>
            <a:ext cx="73068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Christmas Party: Timeline </a:t>
            </a:r>
          </a:p>
        </p:txBody>
      </p:sp>
      <p:cxnSp>
        <p:nvCxnSpPr>
          <p:cNvPr id="92" name="Shape 92"/>
          <p:cNvCxnSpPr/>
          <p:nvPr/>
        </p:nvCxnSpPr>
        <p:spPr>
          <a:xfrm flipH="1" rot="10800000">
            <a:off x="219350" y="1775050"/>
            <a:ext cx="6641100" cy="9900"/>
          </a:xfrm>
          <a:prstGeom prst="straightConnector1">
            <a:avLst/>
          </a:prstGeom>
          <a:noFill/>
          <a:ln cap="flat" cmpd="sng" w="152400">
            <a:solidFill>
              <a:srgbClr val="56245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3" name="Shape 93"/>
          <p:cNvCxnSpPr/>
          <p:nvPr/>
        </p:nvCxnSpPr>
        <p:spPr>
          <a:xfrm flipH="1" rot="10800000">
            <a:off x="219350" y="2213775"/>
            <a:ext cx="5873400" cy="9900"/>
          </a:xfrm>
          <a:prstGeom prst="straightConnector1">
            <a:avLst/>
          </a:prstGeom>
          <a:noFill/>
          <a:ln cap="flat" cmpd="sng" w="152400">
            <a:solidFill>
              <a:srgbClr val="88398A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4" name="Shape 94"/>
          <p:cNvSpPr txBox="1"/>
          <p:nvPr/>
        </p:nvSpPr>
        <p:spPr>
          <a:xfrm>
            <a:off x="6940275" y="1585475"/>
            <a:ext cx="18846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562457"/>
                </a:solidFill>
              </a:rPr>
              <a:t>Total party time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6983725" y="2045675"/>
            <a:ext cx="18846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88398A"/>
                </a:solidFill>
              </a:rPr>
              <a:t>Fill out crossword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282025" y="2628950"/>
            <a:ext cx="475800" cy="3600"/>
          </a:xfrm>
          <a:prstGeom prst="straightConnector1">
            <a:avLst/>
          </a:prstGeom>
          <a:noFill/>
          <a:ln cap="flat" cmpd="sng" w="152400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7" name="Shape 97"/>
          <p:cNvCxnSpPr/>
          <p:nvPr/>
        </p:nvCxnSpPr>
        <p:spPr>
          <a:xfrm>
            <a:off x="1076825" y="2970825"/>
            <a:ext cx="777900" cy="600"/>
          </a:xfrm>
          <a:prstGeom prst="straightConnector1">
            <a:avLst/>
          </a:prstGeom>
          <a:noFill/>
          <a:ln cap="flat" cmpd="sng" w="152400">
            <a:solidFill>
              <a:schemeClr val="accent5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8" name="Shape 98"/>
          <p:cNvCxnSpPr/>
          <p:nvPr/>
        </p:nvCxnSpPr>
        <p:spPr>
          <a:xfrm>
            <a:off x="2366000" y="3352575"/>
            <a:ext cx="1842000" cy="7800"/>
          </a:xfrm>
          <a:prstGeom prst="straightConnector1">
            <a:avLst/>
          </a:prstGeom>
          <a:noFill/>
          <a:ln cap="flat" cmpd="sng" w="152400">
            <a:solidFill>
              <a:srgbClr val="88398A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9" name="Shape 99"/>
          <p:cNvCxnSpPr/>
          <p:nvPr/>
        </p:nvCxnSpPr>
        <p:spPr>
          <a:xfrm>
            <a:off x="4413125" y="3736800"/>
            <a:ext cx="475800" cy="3600"/>
          </a:xfrm>
          <a:prstGeom prst="straightConnector1">
            <a:avLst/>
          </a:prstGeom>
          <a:noFill/>
          <a:ln cap="flat" cmpd="sng" w="152400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0" name="Shape 100"/>
          <p:cNvCxnSpPr/>
          <p:nvPr/>
        </p:nvCxnSpPr>
        <p:spPr>
          <a:xfrm>
            <a:off x="5267725" y="4140325"/>
            <a:ext cx="777900" cy="600"/>
          </a:xfrm>
          <a:prstGeom prst="straightConnector1">
            <a:avLst/>
          </a:prstGeom>
          <a:noFill/>
          <a:ln cap="flat" cmpd="sng" w="152400">
            <a:solidFill>
              <a:schemeClr val="accent5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1" name="Shape 101"/>
          <p:cNvSpPr txBox="1"/>
          <p:nvPr/>
        </p:nvSpPr>
        <p:spPr>
          <a:xfrm>
            <a:off x="6983725" y="2373050"/>
            <a:ext cx="18846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</a:rPr>
              <a:t>R expertise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6963800" y="2713425"/>
            <a:ext cx="18846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accent5"/>
                </a:solidFill>
              </a:rPr>
              <a:t>Hangman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6963800" y="3098775"/>
            <a:ext cx="18846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88398A"/>
                </a:solidFill>
              </a:rPr>
              <a:t>Christmas plot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6983725" y="3480900"/>
            <a:ext cx="18846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</a:rPr>
              <a:t>Presentation of plots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6982975" y="3882925"/>
            <a:ext cx="18846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accent5"/>
                </a:solidFill>
              </a:rPr>
              <a:t>Lights Out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146025" y="4577400"/>
            <a:ext cx="38526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88398A"/>
                </a:solidFill>
              </a:rPr>
              <a:t>1st prize: Cinema tickets for the whole group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507350" y="274000"/>
            <a:ext cx="73068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Calculate the group’s R expertise!</a:t>
            </a:r>
          </a:p>
        </p:txBody>
      </p:sp>
      <p:cxnSp>
        <p:nvCxnSpPr>
          <p:cNvPr id="112" name="Shape 112"/>
          <p:cNvCxnSpPr/>
          <p:nvPr/>
        </p:nvCxnSpPr>
        <p:spPr>
          <a:xfrm flipH="1" rot="10800000">
            <a:off x="967250" y="2373325"/>
            <a:ext cx="6790500" cy="9900"/>
          </a:xfrm>
          <a:prstGeom prst="straightConnector1">
            <a:avLst/>
          </a:prstGeom>
          <a:noFill/>
          <a:ln cap="flat" cmpd="sng" w="76200">
            <a:solidFill>
              <a:srgbClr val="56245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3" name="Shape 113"/>
          <p:cNvCxnSpPr/>
          <p:nvPr/>
        </p:nvCxnSpPr>
        <p:spPr>
          <a:xfrm>
            <a:off x="1067125" y="2381425"/>
            <a:ext cx="0" cy="204000"/>
          </a:xfrm>
          <a:prstGeom prst="straightConnector1">
            <a:avLst/>
          </a:prstGeom>
          <a:noFill/>
          <a:ln cap="flat" cmpd="sng" w="76200">
            <a:solidFill>
              <a:srgbClr val="56245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4" name="Shape 114"/>
          <p:cNvCxnSpPr/>
          <p:nvPr/>
        </p:nvCxnSpPr>
        <p:spPr>
          <a:xfrm>
            <a:off x="6853350" y="2373325"/>
            <a:ext cx="0" cy="220200"/>
          </a:xfrm>
          <a:prstGeom prst="straightConnector1">
            <a:avLst/>
          </a:prstGeom>
          <a:noFill/>
          <a:ln cap="flat" cmpd="sng" w="76200">
            <a:solidFill>
              <a:srgbClr val="56245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5" name="Shape 115"/>
          <p:cNvCxnSpPr/>
          <p:nvPr/>
        </p:nvCxnSpPr>
        <p:spPr>
          <a:xfrm>
            <a:off x="4323525" y="2373325"/>
            <a:ext cx="0" cy="220200"/>
          </a:xfrm>
          <a:prstGeom prst="straightConnector1">
            <a:avLst/>
          </a:prstGeom>
          <a:noFill/>
          <a:ln cap="flat" cmpd="sng" w="76200">
            <a:solidFill>
              <a:srgbClr val="56245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6" name="Shape 116"/>
          <p:cNvCxnSpPr/>
          <p:nvPr/>
        </p:nvCxnSpPr>
        <p:spPr>
          <a:xfrm>
            <a:off x="7696625" y="2373325"/>
            <a:ext cx="0" cy="220200"/>
          </a:xfrm>
          <a:prstGeom prst="straightConnector1">
            <a:avLst/>
          </a:prstGeom>
          <a:noFill/>
          <a:ln cap="flat" cmpd="sng" w="76200">
            <a:solidFill>
              <a:srgbClr val="56245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7" name="Shape 117"/>
          <p:cNvCxnSpPr/>
          <p:nvPr/>
        </p:nvCxnSpPr>
        <p:spPr>
          <a:xfrm>
            <a:off x="6010075" y="2373325"/>
            <a:ext cx="0" cy="220200"/>
          </a:xfrm>
          <a:prstGeom prst="straightConnector1">
            <a:avLst/>
          </a:prstGeom>
          <a:noFill/>
          <a:ln cap="flat" cmpd="sng" w="76200">
            <a:solidFill>
              <a:srgbClr val="56245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8" name="Shape 118"/>
          <p:cNvCxnSpPr/>
          <p:nvPr/>
        </p:nvCxnSpPr>
        <p:spPr>
          <a:xfrm>
            <a:off x="5166800" y="2373325"/>
            <a:ext cx="0" cy="220200"/>
          </a:xfrm>
          <a:prstGeom prst="straightConnector1">
            <a:avLst/>
          </a:prstGeom>
          <a:noFill/>
          <a:ln cap="flat" cmpd="sng" w="76200">
            <a:solidFill>
              <a:srgbClr val="56245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9" name="Shape 119"/>
          <p:cNvCxnSpPr/>
          <p:nvPr/>
        </p:nvCxnSpPr>
        <p:spPr>
          <a:xfrm>
            <a:off x="3480250" y="2373325"/>
            <a:ext cx="0" cy="220200"/>
          </a:xfrm>
          <a:prstGeom prst="straightConnector1">
            <a:avLst/>
          </a:prstGeom>
          <a:noFill/>
          <a:ln cap="flat" cmpd="sng" w="76200">
            <a:solidFill>
              <a:srgbClr val="56245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0" name="Shape 120"/>
          <p:cNvCxnSpPr/>
          <p:nvPr/>
        </p:nvCxnSpPr>
        <p:spPr>
          <a:xfrm>
            <a:off x="2636975" y="2373325"/>
            <a:ext cx="0" cy="220200"/>
          </a:xfrm>
          <a:prstGeom prst="straightConnector1">
            <a:avLst/>
          </a:prstGeom>
          <a:noFill/>
          <a:ln cap="flat" cmpd="sng" w="76200">
            <a:solidFill>
              <a:srgbClr val="56245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1" name="Shape 121"/>
          <p:cNvCxnSpPr/>
          <p:nvPr/>
        </p:nvCxnSpPr>
        <p:spPr>
          <a:xfrm>
            <a:off x="1856900" y="2391650"/>
            <a:ext cx="7800" cy="204300"/>
          </a:xfrm>
          <a:prstGeom prst="straightConnector1">
            <a:avLst/>
          </a:prstGeom>
          <a:noFill/>
          <a:ln cap="flat" cmpd="sng" w="76200">
            <a:solidFill>
              <a:srgbClr val="56245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2" name="Shape 122"/>
          <p:cNvSpPr txBox="1"/>
          <p:nvPr/>
        </p:nvSpPr>
        <p:spPr>
          <a:xfrm>
            <a:off x="897450" y="1924500"/>
            <a:ext cx="5286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1800">
                <a:solidFill>
                  <a:srgbClr val="562457"/>
                </a:solidFill>
              </a:rPr>
              <a:t>1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1688025" y="1924500"/>
            <a:ext cx="5286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800">
                <a:solidFill>
                  <a:srgbClr val="562457"/>
                </a:solidFill>
              </a:rPr>
              <a:t>2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2478600" y="1924500"/>
            <a:ext cx="5286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800">
                <a:solidFill>
                  <a:srgbClr val="562457"/>
                </a:solidFill>
              </a:rPr>
              <a:t>3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3348950" y="1924500"/>
            <a:ext cx="5286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800">
                <a:solidFill>
                  <a:srgbClr val="562457"/>
                </a:solidFill>
              </a:rPr>
              <a:t>4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4143100" y="1924500"/>
            <a:ext cx="5286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800">
                <a:solidFill>
                  <a:srgbClr val="562457"/>
                </a:solidFill>
              </a:rPr>
              <a:t>5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5003525" y="1924500"/>
            <a:ext cx="5286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800">
                <a:solidFill>
                  <a:srgbClr val="562457"/>
                </a:solidFill>
              </a:rPr>
              <a:t>6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5857675" y="1924500"/>
            <a:ext cx="5286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800">
                <a:solidFill>
                  <a:srgbClr val="562457"/>
                </a:solidFill>
              </a:rPr>
              <a:t>7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6784125" y="1924500"/>
            <a:ext cx="5286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800">
                <a:solidFill>
                  <a:srgbClr val="562457"/>
                </a:solidFill>
              </a:rPr>
              <a:t>8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7584725" y="1924500"/>
            <a:ext cx="5286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800">
                <a:solidFill>
                  <a:srgbClr val="562457"/>
                </a:solidFill>
              </a:rPr>
              <a:t>9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413" y="2611850"/>
            <a:ext cx="1588425" cy="15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300" y="2663851"/>
            <a:ext cx="1699650" cy="212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/>
        </p:nvSpPr>
        <p:spPr>
          <a:xfrm>
            <a:off x="666875" y="2128750"/>
            <a:ext cx="73068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Hangman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507350" y="274000"/>
            <a:ext cx="73068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Ugly Plot</a:t>
            </a:r>
            <a:r>
              <a:rPr b="1" lang="en"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Christmas edition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468675" y="1116825"/>
            <a:ext cx="56139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88398A"/>
              </a:buClr>
              <a:buSzPts val="1800"/>
              <a:buChar char="●"/>
            </a:pPr>
            <a:r>
              <a:rPr lang="en" sz="1800">
                <a:solidFill>
                  <a:srgbClr val="88398A"/>
                </a:solidFill>
              </a:rPr>
              <a:t>Find the datasets </a:t>
            </a:r>
            <a:r>
              <a:rPr lang="en" sz="1800">
                <a:solidFill>
                  <a:srgbClr val="88398A"/>
                </a:solidFill>
                <a:latin typeface="Courier New"/>
                <a:ea typeface="Courier New"/>
                <a:cs typeface="Courier New"/>
                <a:sym typeface="Courier New"/>
              </a:rPr>
              <a:t>love_actually_adj</a:t>
            </a:r>
            <a:r>
              <a:rPr lang="en" sz="1800">
                <a:solidFill>
                  <a:srgbClr val="88398A"/>
                </a:solidFill>
              </a:rPr>
              <a:t> and </a:t>
            </a:r>
            <a:r>
              <a:rPr lang="en" sz="1800">
                <a:solidFill>
                  <a:srgbClr val="88398A"/>
                </a:solidFill>
                <a:latin typeface="Courier New"/>
                <a:ea typeface="Courier New"/>
                <a:cs typeface="Courier New"/>
                <a:sym typeface="Courier New"/>
              </a:rPr>
              <a:t>love_actually_appearance</a:t>
            </a:r>
            <a:r>
              <a:rPr lang="en" sz="1800">
                <a:solidFill>
                  <a:srgbClr val="88398A"/>
                </a:solidFill>
              </a:rPr>
              <a:t> in the R package </a:t>
            </a:r>
            <a:r>
              <a:rPr lang="en" sz="1800">
                <a:solidFill>
                  <a:srgbClr val="88398A"/>
                </a:solidFill>
                <a:latin typeface="Courier New"/>
                <a:ea typeface="Courier New"/>
                <a:cs typeface="Courier New"/>
                <a:sym typeface="Courier New"/>
              </a:rPr>
              <a:t>fivethirtyeight. </a:t>
            </a:r>
            <a:r>
              <a:rPr lang="en" sz="1800">
                <a:solidFill>
                  <a:srgbClr val="88398A"/>
                </a:solidFill>
              </a:rPr>
              <a:t>Remember to use function </a:t>
            </a:r>
            <a:r>
              <a:rPr lang="en" sz="1800">
                <a:solidFill>
                  <a:srgbClr val="88398A"/>
                </a:solidFill>
                <a:latin typeface="Courier New"/>
                <a:ea typeface="Courier New"/>
                <a:cs typeface="Courier New"/>
                <a:sym typeface="Courier New"/>
              </a:rPr>
              <a:t>data()!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88398A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88398A"/>
              </a:buClr>
              <a:buSzPts val="1800"/>
              <a:buChar char="●"/>
            </a:pPr>
            <a:r>
              <a:rPr lang="en" sz="1800">
                <a:solidFill>
                  <a:srgbClr val="88398A"/>
                </a:solidFill>
              </a:rPr>
              <a:t>Make the ugly (Christmas inspired) plot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88398A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88398A"/>
              </a:buClr>
              <a:buSzPts val="1800"/>
              <a:buChar char="●"/>
            </a:pPr>
            <a:r>
              <a:rPr lang="en" sz="1800">
                <a:solidFill>
                  <a:srgbClr val="88398A"/>
                </a:solidFill>
              </a:rPr>
              <a:t>After 30 minutes each team presents their plot.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88398A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88398A"/>
                </a:solidFill>
              </a:rPr>
              <a:t>Every team can assign 10 and 5 points to their favourite plot and second favourite plot </a:t>
            </a:r>
            <a:r>
              <a:rPr lang="en" sz="1800">
                <a:solidFill>
                  <a:srgbClr val="88398A"/>
                </a:solidFill>
              </a:rPr>
              <a:t>respectively</a:t>
            </a:r>
            <a:r>
              <a:rPr lang="en" sz="1800">
                <a:solidFill>
                  <a:srgbClr val="88398A"/>
                </a:solidFill>
              </a:rPr>
              <a:t>! (You cannot vote for your own team.)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88398A"/>
              </a:solidFill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6775" y="1065548"/>
            <a:ext cx="2947900" cy="163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666875" y="2128750"/>
            <a:ext cx="73068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Lights Out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/>
        </p:nvSpPr>
        <p:spPr>
          <a:xfrm>
            <a:off x="507350" y="274000"/>
            <a:ext cx="73068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Raffle Time: Your time to shine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468675" y="1116825"/>
            <a:ext cx="56139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88398A"/>
              </a:buClr>
              <a:buSzPts val="1800"/>
              <a:buChar char="●"/>
            </a:pPr>
            <a:r>
              <a:rPr lang="en" sz="1800">
                <a:solidFill>
                  <a:srgbClr val="88398A"/>
                </a:solidFill>
              </a:rPr>
              <a:t>Check your raffle ticket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88398A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88398A"/>
              </a:buClr>
              <a:buSzPts val="1800"/>
              <a:buChar char="●"/>
            </a:pPr>
            <a:r>
              <a:rPr lang="en" sz="1800">
                <a:solidFill>
                  <a:srgbClr val="88398A"/>
                </a:solidFill>
              </a:rPr>
              <a:t>We will randomly draw raffle stumps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88398A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Char char="●"/>
            </a:pPr>
            <a:r>
              <a:rPr lang="en" sz="1800">
                <a:solidFill>
                  <a:srgbClr val="88398A"/>
                </a:solidFill>
              </a:rPr>
              <a:t>If your ticket is selected come to the stage and introduce yourself and tell us about: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Char char="○"/>
            </a:pPr>
            <a:r>
              <a:rPr lang="en" sz="1800">
                <a:solidFill>
                  <a:srgbClr val="88398A"/>
                </a:solidFill>
              </a:rPr>
              <a:t>Why you use R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Char char="○"/>
            </a:pPr>
            <a:r>
              <a:rPr lang="en" sz="1800">
                <a:solidFill>
                  <a:srgbClr val="88398A"/>
                </a:solidFill>
              </a:rPr>
              <a:t>Your favourite R package</a:t>
            </a:r>
          </a:p>
          <a:p>
            <a:pPr indent="-342900" lvl="1" marL="914400" rtl="0">
              <a:spcBef>
                <a:spcPts val="0"/>
              </a:spcBef>
              <a:buClr>
                <a:srgbClr val="88398A"/>
              </a:buClr>
              <a:buSzPts val="1800"/>
              <a:buChar char="○"/>
            </a:pPr>
            <a:r>
              <a:rPr lang="en" sz="1800">
                <a:solidFill>
                  <a:srgbClr val="88398A"/>
                </a:solidFill>
              </a:rPr>
              <a:t>And the function in R that you do not understand or took you a long time to understand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88398A"/>
              </a:solidFill>
            </a:endParaRPr>
          </a:p>
          <a:p>
            <a:pPr indent="-342900" lvl="0" marL="457200">
              <a:spcBef>
                <a:spcPts val="0"/>
              </a:spcBef>
              <a:buClr>
                <a:srgbClr val="88398A"/>
              </a:buClr>
              <a:buSzPts val="1800"/>
              <a:buChar char="●"/>
            </a:pPr>
            <a:r>
              <a:rPr lang="en" sz="1800">
                <a:solidFill>
                  <a:srgbClr val="88398A"/>
                </a:solidFill>
              </a:rPr>
              <a:t>Everyone applauds, you get chocolate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/>
        </p:nvSpPr>
        <p:spPr>
          <a:xfrm>
            <a:off x="507350" y="274000"/>
            <a:ext cx="73068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Solutions to the crossword</a:t>
            </a: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b="0" l="0" r="0" t="1322"/>
          <a:stretch/>
        </p:blipFill>
        <p:spPr>
          <a:xfrm>
            <a:off x="2152650" y="1074025"/>
            <a:ext cx="4155026" cy="39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